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61" r:id="rId6"/>
    <p:sldId id="264" r:id="rId7"/>
    <p:sldId id="262" r:id="rId8"/>
    <p:sldId id="258" r:id="rId9"/>
    <p:sldId id="259"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76D72F-C51C-48E6-9742-7B54D6D63910}" v="2" dt="2022-09-22T08:53:38.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éline VICREY" userId="1411f5ea-c4e1-45b0-b3ac-db982a72228b" providerId="ADAL" clId="{C776D72F-C51C-48E6-9742-7B54D6D63910}"/>
    <pc:docChg chg="undo custSel addSld modSld">
      <pc:chgData name="Céline VICREY" userId="1411f5ea-c4e1-45b0-b3ac-db982a72228b" providerId="ADAL" clId="{C776D72F-C51C-48E6-9742-7B54D6D63910}" dt="2022-09-22T09:23:30.137" v="2057" actId="14100"/>
      <pc:docMkLst>
        <pc:docMk/>
      </pc:docMkLst>
      <pc:sldChg chg="new">
        <pc:chgData name="Céline VICREY" userId="1411f5ea-c4e1-45b0-b3ac-db982a72228b" providerId="ADAL" clId="{C776D72F-C51C-48E6-9742-7B54D6D63910}" dt="2022-09-22T07:18:53.039" v="0" actId="680"/>
        <pc:sldMkLst>
          <pc:docMk/>
          <pc:sldMk cId="465681451" sldId="256"/>
        </pc:sldMkLst>
      </pc:sldChg>
      <pc:sldChg chg="modSp new mod">
        <pc:chgData name="Céline VICREY" userId="1411f5ea-c4e1-45b0-b3ac-db982a72228b" providerId="ADAL" clId="{C776D72F-C51C-48E6-9742-7B54D6D63910}" dt="2022-09-22T08:36:10.070" v="1662" actId="27636"/>
        <pc:sldMkLst>
          <pc:docMk/>
          <pc:sldMk cId="3542155078" sldId="257"/>
        </pc:sldMkLst>
        <pc:spChg chg="mod">
          <ac:chgData name="Céline VICREY" userId="1411f5ea-c4e1-45b0-b3ac-db982a72228b" providerId="ADAL" clId="{C776D72F-C51C-48E6-9742-7B54D6D63910}" dt="2022-09-22T07:47:27.808" v="904" actId="113"/>
          <ac:spMkLst>
            <pc:docMk/>
            <pc:sldMk cId="3542155078" sldId="257"/>
            <ac:spMk id="2" creationId="{A48DD259-A151-208A-E41C-7C3B7A732F69}"/>
          </ac:spMkLst>
        </pc:spChg>
        <pc:spChg chg="mod">
          <ac:chgData name="Céline VICREY" userId="1411f5ea-c4e1-45b0-b3ac-db982a72228b" providerId="ADAL" clId="{C776D72F-C51C-48E6-9742-7B54D6D63910}" dt="2022-09-22T08:36:10.070" v="1662" actId="27636"/>
          <ac:spMkLst>
            <pc:docMk/>
            <pc:sldMk cId="3542155078" sldId="257"/>
            <ac:spMk id="3" creationId="{3B994D6B-4357-8B83-40AB-453A002F395F}"/>
          </ac:spMkLst>
        </pc:spChg>
      </pc:sldChg>
      <pc:sldChg chg="modSp new mod">
        <pc:chgData name="Céline VICREY" userId="1411f5ea-c4e1-45b0-b3ac-db982a72228b" providerId="ADAL" clId="{C776D72F-C51C-48E6-9742-7B54D6D63910}" dt="2022-09-22T08:30:12.916" v="1599" actId="27636"/>
        <pc:sldMkLst>
          <pc:docMk/>
          <pc:sldMk cId="2012381569" sldId="258"/>
        </pc:sldMkLst>
        <pc:spChg chg="mod">
          <ac:chgData name="Céline VICREY" userId="1411f5ea-c4e1-45b0-b3ac-db982a72228b" providerId="ADAL" clId="{C776D72F-C51C-48E6-9742-7B54D6D63910}" dt="2022-09-22T08:29:40.383" v="1597" actId="27636"/>
          <ac:spMkLst>
            <pc:docMk/>
            <pc:sldMk cId="2012381569" sldId="258"/>
            <ac:spMk id="2" creationId="{E73477DA-A64B-506F-F901-22000A6E3A42}"/>
          </ac:spMkLst>
        </pc:spChg>
        <pc:spChg chg="mod">
          <ac:chgData name="Céline VICREY" userId="1411f5ea-c4e1-45b0-b3ac-db982a72228b" providerId="ADAL" clId="{C776D72F-C51C-48E6-9742-7B54D6D63910}" dt="2022-09-22T08:30:12.916" v="1599" actId="27636"/>
          <ac:spMkLst>
            <pc:docMk/>
            <pc:sldMk cId="2012381569" sldId="258"/>
            <ac:spMk id="3" creationId="{139249E9-9469-6A8D-11B6-8998F317A559}"/>
          </ac:spMkLst>
        </pc:spChg>
      </pc:sldChg>
      <pc:sldChg chg="delSp modSp new mod">
        <pc:chgData name="Céline VICREY" userId="1411f5ea-c4e1-45b0-b3ac-db982a72228b" providerId="ADAL" clId="{C776D72F-C51C-48E6-9742-7B54D6D63910}" dt="2022-09-22T09:23:30.137" v="2057" actId="14100"/>
        <pc:sldMkLst>
          <pc:docMk/>
          <pc:sldMk cId="1266670795" sldId="259"/>
        </pc:sldMkLst>
        <pc:spChg chg="del">
          <ac:chgData name="Céline VICREY" userId="1411f5ea-c4e1-45b0-b3ac-db982a72228b" providerId="ADAL" clId="{C776D72F-C51C-48E6-9742-7B54D6D63910}" dt="2022-09-22T09:23:21.707" v="2054" actId="478"/>
          <ac:spMkLst>
            <pc:docMk/>
            <pc:sldMk cId="1266670795" sldId="259"/>
            <ac:spMk id="2" creationId="{C2AA3319-2DBA-F1FF-35B6-BAC2C97EF436}"/>
          </ac:spMkLst>
        </pc:spChg>
        <pc:spChg chg="mod">
          <ac:chgData name="Céline VICREY" userId="1411f5ea-c4e1-45b0-b3ac-db982a72228b" providerId="ADAL" clId="{C776D72F-C51C-48E6-9742-7B54D6D63910}" dt="2022-09-22T09:23:30.137" v="2057" actId="14100"/>
          <ac:spMkLst>
            <pc:docMk/>
            <pc:sldMk cId="1266670795" sldId="259"/>
            <ac:spMk id="3" creationId="{9CD70D81-C01C-0652-DD82-12023C042F6A}"/>
          </ac:spMkLst>
        </pc:spChg>
      </pc:sldChg>
      <pc:sldChg chg="addSp delSp modSp new mod">
        <pc:chgData name="Céline VICREY" userId="1411f5ea-c4e1-45b0-b3ac-db982a72228b" providerId="ADAL" clId="{C776D72F-C51C-48E6-9742-7B54D6D63910}" dt="2022-09-22T09:16:39.399" v="2050" actId="1076"/>
        <pc:sldMkLst>
          <pc:docMk/>
          <pc:sldMk cId="1109683249" sldId="260"/>
        </pc:sldMkLst>
        <pc:spChg chg="mod">
          <ac:chgData name="Céline VICREY" userId="1411f5ea-c4e1-45b0-b3ac-db982a72228b" providerId="ADAL" clId="{C776D72F-C51C-48E6-9742-7B54D6D63910}" dt="2022-09-22T09:16:34.356" v="2049" actId="27636"/>
          <ac:spMkLst>
            <pc:docMk/>
            <pc:sldMk cId="1109683249" sldId="260"/>
            <ac:spMk id="2" creationId="{F50E6C65-6BF8-5F45-896D-88EA520E21CC}"/>
          </ac:spMkLst>
        </pc:spChg>
        <pc:spChg chg="del">
          <ac:chgData name="Céline VICREY" userId="1411f5ea-c4e1-45b0-b3ac-db982a72228b" providerId="ADAL" clId="{C776D72F-C51C-48E6-9742-7B54D6D63910}" dt="2022-09-22T07:46:09.695" v="889" actId="478"/>
          <ac:spMkLst>
            <pc:docMk/>
            <pc:sldMk cId="1109683249" sldId="260"/>
            <ac:spMk id="3" creationId="{7A038663-5B97-53F3-A90F-705784D3DDAB}"/>
          </ac:spMkLst>
        </pc:spChg>
        <pc:spChg chg="add mod">
          <ac:chgData name="Céline VICREY" userId="1411f5ea-c4e1-45b0-b3ac-db982a72228b" providerId="ADAL" clId="{C776D72F-C51C-48E6-9742-7B54D6D63910}" dt="2022-09-22T09:16:39.399" v="2050" actId="1076"/>
          <ac:spMkLst>
            <pc:docMk/>
            <pc:sldMk cId="1109683249" sldId="260"/>
            <ac:spMk id="5" creationId="{83CF6087-23EE-1781-0156-66CA48D40A35}"/>
          </ac:spMkLst>
        </pc:spChg>
      </pc:sldChg>
      <pc:sldChg chg="modSp new mod">
        <pc:chgData name="Céline VICREY" userId="1411f5ea-c4e1-45b0-b3ac-db982a72228b" providerId="ADAL" clId="{C776D72F-C51C-48E6-9742-7B54D6D63910}" dt="2022-09-22T09:22:28.196" v="2053" actId="27636"/>
        <pc:sldMkLst>
          <pc:docMk/>
          <pc:sldMk cId="1155351316" sldId="261"/>
        </pc:sldMkLst>
        <pc:spChg chg="mod">
          <ac:chgData name="Céline VICREY" userId="1411f5ea-c4e1-45b0-b3ac-db982a72228b" providerId="ADAL" clId="{C776D72F-C51C-48E6-9742-7B54D6D63910}" dt="2022-09-22T09:22:28.196" v="2053" actId="27636"/>
          <ac:spMkLst>
            <pc:docMk/>
            <pc:sldMk cId="1155351316" sldId="261"/>
            <ac:spMk id="2" creationId="{F3C88B57-A73C-B5E0-FC3A-1138456D5F29}"/>
          </ac:spMkLst>
        </pc:spChg>
        <pc:spChg chg="mod">
          <ac:chgData name="Céline VICREY" userId="1411f5ea-c4e1-45b0-b3ac-db982a72228b" providerId="ADAL" clId="{C776D72F-C51C-48E6-9742-7B54D6D63910}" dt="2022-09-22T08:54:46.855" v="1836" actId="20577"/>
          <ac:spMkLst>
            <pc:docMk/>
            <pc:sldMk cId="1155351316" sldId="261"/>
            <ac:spMk id="3" creationId="{8AD1A9E0-208B-2DDC-721E-8A40AFBEA348}"/>
          </ac:spMkLst>
        </pc:spChg>
      </pc:sldChg>
      <pc:sldChg chg="addSp modSp new mod">
        <pc:chgData name="Céline VICREY" userId="1411f5ea-c4e1-45b0-b3ac-db982a72228b" providerId="ADAL" clId="{C776D72F-C51C-48E6-9742-7B54D6D63910}" dt="2022-09-22T09:13:39.185" v="2042" actId="27636"/>
        <pc:sldMkLst>
          <pc:docMk/>
          <pc:sldMk cId="2536528891" sldId="262"/>
        </pc:sldMkLst>
        <pc:spChg chg="mod">
          <ac:chgData name="Céline VICREY" userId="1411f5ea-c4e1-45b0-b3ac-db982a72228b" providerId="ADAL" clId="{C776D72F-C51C-48E6-9742-7B54D6D63910}" dt="2022-09-22T08:44:57.005" v="1768" actId="1076"/>
          <ac:spMkLst>
            <pc:docMk/>
            <pc:sldMk cId="2536528891" sldId="262"/>
            <ac:spMk id="2" creationId="{CE6D296B-AE2B-DC89-82FB-5DDBA508504A}"/>
          </ac:spMkLst>
        </pc:spChg>
        <pc:spChg chg="mod">
          <ac:chgData name="Céline VICREY" userId="1411f5ea-c4e1-45b0-b3ac-db982a72228b" providerId="ADAL" clId="{C776D72F-C51C-48E6-9742-7B54D6D63910}" dt="2022-09-22T09:13:39.185" v="2042" actId="27636"/>
          <ac:spMkLst>
            <pc:docMk/>
            <pc:sldMk cId="2536528891" sldId="262"/>
            <ac:spMk id="3" creationId="{3347EB4B-B18F-F57E-D9F2-C73C87FDEFE6}"/>
          </ac:spMkLst>
        </pc:spChg>
        <pc:spChg chg="add mod">
          <ac:chgData name="Céline VICREY" userId="1411f5ea-c4e1-45b0-b3ac-db982a72228b" providerId="ADAL" clId="{C776D72F-C51C-48E6-9742-7B54D6D63910}" dt="2022-09-22T08:38:40.974" v="1669" actId="27636"/>
          <ac:spMkLst>
            <pc:docMk/>
            <pc:sldMk cId="2536528891" sldId="262"/>
            <ac:spMk id="4" creationId="{86B830AD-5BE3-61F6-491E-BFF861B84204}"/>
          </ac:spMkLst>
        </pc:spChg>
        <pc:spChg chg="add mod">
          <ac:chgData name="Céline VICREY" userId="1411f5ea-c4e1-45b0-b3ac-db982a72228b" providerId="ADAL" clId="{C776D72F-C51C-48E6-9742-7B54D6D63910}" dt="2022-09-22T09:13:34.695" v="2040" actId="255"/>
          <ac:spMkLst>
            <pc:docMk/>
            <pc:sldMk cId="2536528891" sldId="262"/>
            <ac:spMk id="6" creationId="{71332760-7845-A02D-8814-7E30E504269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57723A-DB75-8821-7673-E87E4E5103E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E9A1517A-A293-58ED-AA09-968AB5078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39473CC9-371F-ED4A-9DD2-B55D23DDAD11}"/>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56684A57-91C5-8480-EF4C-A7C9A48155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F248936-3F9C-24AA-38EB-28BA7E001AB5}"/>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9123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2DD3BB-B30F-1409-2982-095F1548A33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0AD41211-4355-228E-4F2F-0655132AC5B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D8CCE6DB-235C-A78A-4C66-B872E777536F}"/>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D5EF9DDC-AB5F-F4FB-2A31-3E43B3589A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00EB3CCD-03D3-26C4-85F5-FA8612C72160}"/>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1632994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8AA45AF-9453-DE69-E813-27B726FF0CE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1353265-47D0-F336-73A8-21F4F76B500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A8F6FD8-A059-DD7F-3AB7-787DFE39A94E}"/>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97BCDA7E-F399-C74C-1D3A-5ABC12FEF8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68773B9-E24B-4F31-BE50-F76D403DD8C7}"/>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384693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3FC447-09E2-9452-CD66-788B049013E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ABE0EDAA-60BE-F5B1-F474-3BC6CF89CA8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9841A73E-2607-D760-8FFD-5A3542B0B4DF}"/>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46523E14-89BB-06B6-D737-0836A03988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9ED2BD3F-08E4-F885-0ED4-9CAF8C1A756C}"/>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2180622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7728572-F3F1-AC06-F4AF-8260FFC9B46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B2F0FF11-195B-3C55-6D50-B22CD35C2E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584CBC0B-23A4-20AF-0E2D-ABFF2CD84E2E}"/>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73A8F5B7-2B52-AC79-2B24-A4ACD91464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FB97E82B-C8E6-8F71-3F51-704326C5953F}"/>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3038635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0EC504-426A-C27F-DC3D-D6CB62025F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73AE8315-0B25-EEE0-7DFC-AA96E638BB5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8DA6EEFB-2AF7-4A83-7E1D-10E1CCDA00E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8C5BD60F-9997-FAC9-B993-21FE1B657DA4}"/>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6" name="Espace réservé du pied de page 5">
            <a:extLst>
              <a:ext uri="{FF2B5EF4-FFF2-40B4-BE49-F238E27FC236}">
                <a16:creationId xmlns:a16="http://schemas.microsoft.com/office/drawing/2014/main" xmlns="" id="{335C8D84-C014-20D1-6CD0-D854928A02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F8B53BF-9B36-6554-B9C6-A2E6287EFC81}"/>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17868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0DF16E-84BC-FD7C-1B73-166CF5A0F7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E3E1EAF0-EFAE-7C9E-9F8D-C2DC142EF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61451780-9A28-C56E-AE5B-D66FEDFF825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5C3C16B7-FA2A-34C9-F7E8-FEB833084B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425B4E0A-ACDD-A46C-9B51-320570C1341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7DB8D79A-4C2D-0942-B1C8-5B12AC8CA735}"/>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8" name="Espace réservé du pied de page 7">
            <a:extLst>
              <a:ext uri="{FF2B5EF4-FFF2-40B4-BE49-F238E27FC236}">
                <a16:creationId xmlns:a16="http://schemas.microsoft.com/office/drawing/2014/main" xmlns="" id="{9BD8DEB3-1257-EEFE-E518-719F9E8BE8C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A0885B8A-DCF2-14DA-D471-58D2E7712DC0}"/>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196634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3BBC7BA-7384-DA93-CFBF-8FCF134DEF0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B77DB494-5945-2B36-B609-10F59AFF5D8F}"/>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4" name="Espace réservé du pied de page 3">
            <a:extLst>
              <a:ext uri="{FF2B5EF4-FFF2-40B4-BE49-F238E27FC236}">
                <a16:creationId xmlns:a16="http://schemas.microsoft.com/office/drawing/2014/main" xmlns="" id="{D1090E5B-A5EA-0750-DD8A-B4E1BCC0D29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EA187C20-1B3F-4210-DCA5-12696B261429}"/>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153757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410A949B-4CFB-F6EA-BBB1-86D8DA379F2D}"/>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3" name="Espace réservé du pied de page 2">
            <a:extLst>
              <a:ext uri="{FF2B5EF4-FFF2-40B4-BE49-F238E27FC236}">
                <a16:creationId xmlns:a16="http://schemas.microsoft.com/office/drawing/2014/main" xmlns="" id="{98488C79-74C1-B8F1-756A-17C1244C39B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0364D632-6E55-D6BE-9C1E-235D6620FEAE}"/>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4164876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D4600D-5EDD-37B0-9749-1878FFC89D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DA54A79D-9A28-B7E7-6951-0B8D693BB7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AEEB2545-BDA8-C4CE-636E-641E50695A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73A5B4C5-318C-B15F-09E4-EE8E19133336}"/>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6" name="Espace réservé du pied de page 5">
            <a:extLst>
              <a:ext uri="{FF2B5EF4-FFF2-40B4-BE49-F238E27FC236}">
                <a16:creationId xmlns:a16="http://schemas.microsoft.com/office/drawing/2014/main" xmlns="" id="{F861AA12-02A9-4D6B-5E01-2574940DF4E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C274D3FA-95E3-3BF2-D2E0-0C912ACA735D}"/>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425657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9B929C5-7E1A-C923-A1E1-08813F6EDB3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276E2F76-E574-F013-F3F5-7A7B887634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029DC586-E03D-E4B2-277F-CF046B7C9B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421F79E2-CEB2-2675-2A6E-BE6E7712AE3B}"/>
              </a:ext>
            </a:extLst>
          </p:cNvPr>
          <p:cNvSpPr>
            <a:spLocks noGrp="1"/>
          </p:cNvSpPr>
          <p:nvPr>
            <p:ph type="dt" sz="half" idx="10"/>
          </p:nvPr>
        </p:nvSpPr>
        <p:spPr/>
        <p:txBody>
          <a:bodyPr/>
          <a:lstStyle/>
          <a:p>
            <a:fld id="{2217E65D-834A-47E0-B8D2-25A6F23D8106}" type="datetimeFigureOut">
              <a:rPr lang="fr-FR" smtClean="0"/>
              <a:t>14/11/2022</a:t>
            </a:fld>
            <a:endParaRPr lang="fr-FR"/>
          </a:p>
        </p:txBody>
      </p:sp>
      <p:sp>
        <p:nvSpPr>
          <p:cNvPr id="6" name="Espace réservé du pied de page 5">
            <a:extLst>
              <a:ext uri="{FF2B5EF4-FFF2-40B4-BE49-F238E27FC236}">
                <a16:creationId xmlns:a16="http://schemas.microsoft.com/office/drawing/2014/main" xmlns="" id="{EC5FC245-9896-903E-A0D4-6A24366AABD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B4EE918A-FBBE-CD40-5E39-ADE6C703C0DA}"/>
              </a:ext>
            </a:extLst>
          </p:cNvPr>
          <p:cNvSpPr>
            <a:spLocks noGrp="1"/>
          </p:cNvSpPr>
          <p:nvPr>
            <p:ph type="sldNum" sz="quarter" idx="12"/>
          </p:nvPr>
        </p:nvSpPr>
        <p:spPr/>
        <p:txBody>
          <a:bodyPr/>
          <a:lstStyle/>
          <a:p>
            <a:fld id="{51FC7B6D-3CC8-4CD5-B48F-8186ED2CA2B9}" type="slidenum">
              <a:rPr lang="fr-FR" smtClean="0"/>
              <a:t>‹N°›</a:t>
            </a:fld>
            <a:endParaRPr lang="fr-FR"/>
          </a:p>
        </p:txBody>
      </p:sp>
    </p:spTree>
    <p:extLst>
      <p:ext uri="{BB962C8B-B14F-4D97-AF65-F5344CB8AC3E}">
        <p14:creationId xmlns:p14="http://schemas.microsoft.com/office/powerpoint/2010/main" val="381083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6B69CA9D-27A6-DB53-0C44-410B673CDD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0A3F3F78-6661-E2E7-1A15-252336E005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2147A07-6DA2-ECE8-FCD1-422986F8A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7E65D-834A-47E0-B8D2-25A6F23D8106}" type="datetimeFigureOut">
              <a:rPr lang="fr-FR" smtClean="0"/>
              <a:t>14/11/2022</a:t>
            </a:fld>
            <a:endParaRPr lang="fr-FR"/>
          </a:p>
        </p:txBody>
      </p:sp>
      <p:sp>
        <p:nvSpPr>
          <p:cNvPr id="5" name="Espace réservé du pied de page 4">
            <a:extLst>
              <a:ext uri="{FF2B5EF4-FFF2-40B4-BE49-F238E27FC236}">
                <a16:creationId xmlns:a16="http://schemas.microsoft.com/office/drawing/2014/main" xmlns="" id="{46000E77-5662-D76C-437C-59CB95AC46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564F10C3-15FE-B5E2-FDBE-62A9F0DEA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C7B6D-3CC8-4CD5-B48F-8186ED2CA2B9}" type="slidenum">
              <a:rPr lang="fr-FR" smtClean="0"/>
              <a:t>‹N°›</a:t>
            </a:fld>
            <a:endParaRPr lang="fr-FR"/>
          </a:p>
        </p:txBody>
      </p:sp>
    </p:spTree>
    <p:extLst>
      <p:ext uri="{BB962C8B-B14F-4D97-AF65-F5344CB8AC3E}">
        <p14:creationId xmlns:p14="http://schemas.microsoft.com/office/powerpoint/2010/main" val="2153575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xmlns="" id="{AE179E10-53AF-D7DC-2C74-296C63E7637D}"/>
              </a:ext>
            </a:extLst>
          </p:cNvPr>
          <p:cNvSpPr>
            <a:spLocks noGrp="1"/>
          </p:cNvSpPr>
          <p:nvPr>
            <p:ph type="subTitle" idx="1"/>
          </p:nvPr>
        </p:nvSpPr>
        <p:spPr>
          <a:xfrm>
            <a:off x="1524000" y="5449062"/>
            <a:ext cx="9144000" cy="990134"/>
          </a:xfrm>
        </p:spPr>
        <p:txBody>
          <a:bodyPr>
            <a:normAutofit fontScale="85000" lnSpcReduction="20000"/>
          </a:bodyPr>
          <a:lstStyle/>
          <a:p>
            <a:r>
              <a:rPr lang="fr-FR" dirty="0"/>
              <a:t>Mr Laurent </a:t>
            </a:r>
            <a:r>
              <a:rPr lang="fr-FR" dirty="0" smtClean="0"/>
              <a:t>Tasbasan</a:t>
            </a:r>
            <a:r>
              <a:rPr lang="fr-FR" dirty="0"/>
              <a:t>, directeur adjoint du </a:t>
            </a:r>
            <a:r>
              <a:rPr lang="fr-FR" dirty="0" smtClean="0"/>
              <a:t>Pôle Joséphine Baker</a:t>
            </a:r>
            <a:endParaRPr lang="fr-FR" dirty="0"/>
          </a:p>
          <a:p>
            <a:r>
              <a:rPr lang="fr-FR" dirty="0"/>
              <a:t>Mme Dany </a:t>
            </a:r>
            <a:r>
              <a:rPr lang="fr-FR" dirty="0" err="1"/>
              <a:t>Nouchy</a:t>
            </a:r>
            <a:r>
              <a:rPr lang="fr-FR" dirty="0"/>
              <a:t>, IDE au CHU </a:t>
            </a:r>
            <a:r>
              <a:rPr lang="fr-FR" dirty="0" err="1"/>
              <a:t>Agnodice</a:t>
            </a:r>
            <a:endParaRPr lang="fr-FR" dirty="0"/>
          </a:p>
          <a:p>
            <a:r>
              <a:rPr lang="fr-FR" dirty="0"/>
              <a:t>Mme Céline Vicrey, sage-femme coordinatrice au RSPP</a:t>
            </a:r>
          </a:p>
        </p:txBody>
      </p:sp>
      <p:pic>
        <p:nvPicPr>
          <p:cNvPr id="7" name="Image 6">
            <a:extLst>
              <a:ext uri="{FF2B5EF4-FFF2-40B4-BE49-F238E27FC236}">
                <a16:creationId xmlns:a16="http://schemas.microsoft.com/office/drawing/2014/main" xmlns="" id="{37AEED55-BEC2-3272-813C-C104FD1979F0}"/>
              </a:ext>
            </a:extLst>
          </p:cNvPr>
          <p:cNvPicPr>
            <a:picLocks noChangeAspect="1"/>
          </p:cNvPicPr>
          <p:nvPr/>
        </p:nvPicPr>
        <p:blipFill>
          <a:blip r:embed="rId2"/>
          <a:stretch>
            <a:fillRect/>
          </a:stretch>
        </p:blipFill>
        <p:spPr>
          <a:xfrm>
            <a:off x="276446" y="184171"/>
            <a:ext cx="11089758" cy="5222361"/>
          </a:xfrm>
          <a:prstGeom prst="rect">
            <a:avLst/>
          </a:prstGeom>
        </p:spPr>
      </p:pic>
      <p:sp>
        <p:nvSpPr>
          <p:cNvPr id="2" name="Titre 1">
            <a:extLst>
              <a:ext uri="{FF2B5EF4-FFF2-40B4-BE49-F238E27FC236}">
                <a16:creationId xmlns:a16="http://schemas.microsoft.com/office/drawing/2014/main" xmlns="" id="{011C20C4-449D-5A95-1291-6444C24575A2}"/>
              </a:ext>
            </a:extLst>
          </p:cNvPr>
          <p:cNvSpPr>
            <a:spLocks noGrp="1"/>
          </p:cNvSpPr>
          <p:nvPr>
            <p:ph type="ctrTitle"/>
          </p:nvPr>
        </p:nvSpPr>
        <p:spPr>
          <a:xfrm>
            <a:off x="372139" y="3257313"/>
            <a:ext cx="10037135" cy="1220830"/>
          </a:xfrm>
        </p:spPr>
        <p:txBody>
          <a:bodyPr>
            <a:normAutofit fontScale="90000"/>
          </a:bodyPr>
          <a:lstStyle/>
          <a:p>
            <a:r>
              <a:rPr lang="fr-FR" sz="4000" b="1" dirty="0">
                <a:latin typeface="Abadi" panose="020B0604020202020204" pitchFamily="34" charset="0"/>
              </a:rPr>
              <a:t>« Faire réseau »</a:t>
            </a:r>
            <a:br>
              <a:rPr lang="fr-FR" sz="4000" b="1" dirty="0">
                <a:latin typeface="Abadi" panose="020B0604020202020204" pitchFamily="34" charset="0"/>
              </a:rPr>
            </a:br>
            <a:r>
              <a:rPr lang="fr-FR" sz="4000" b="1" dirty="0">
                <a:latin typeface="Abadi" panose="020B0604020202020204" pitchFamily="34" charset="0"/>
              </a:rPr>
              <a:t>Exemple du Centre d’hébergement </a:t>
            </a:r>
            <a:r>
              <a:rPr lang="fr-FR" sz="4000" b="1" dirty="0" err="1">
                <a:latin typeface="Abadi" panose="020B0604020202020204" pitchFamily="34" charset="0"/>
              </a:rPr>
              <a:t>Agnodice</a:t>
            </a:r>
            <a:endParaRPr lang="fr-FR" sz="4000" b="1" dirty="0">
              <a:latin typeface="Abadi" panose="020B0604020202020204" pitchFamily="34" charset="0"/>
            </a:endParaRPr>
          </a:p>
        </p:txBody>
      </p:sp>
    </p:spTree>
    <p:extLst>
      <p:ext uri="{BB962C8B-B14F-4D97-AF65-F5344CB8AC3E}">
        <p14:creationId xmlns:p14="http://schemas.microsoft.com/office/powerpoint/2010/main" val="465681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48DD259-A151-208A-E41C-7C3B7A732F69}"/>
              </a:ext>
            </a:extLst>
          </p:cNvPr>
          <p:cNvSpPr>
            <a:spLocks noGrp="1"/>
          </p:cNvSpPr>
          <p:nvPr>
            <p:ph type="title"/>
          </p:nvPr>
        </p:nvSpPr>
        <p:spPr>
          <a:xfrm>
            <a:off x="838200" y="681037"/>
            <a:ext cx="10515600" cy="711828"/>
          </a:xfrm>
          <a:solidFill>
            <a:schemeClr val="accent1">
              <a:lumMod val="40000"/>
              <a:lumOff val="60000"/>
            </a:schemeClr>
          </a:solidFill>
        </p:spPr>
        <p:txBody>
          <a:bodyPr>
            <a:normAutofit/>
          </a:bodyPr>
          <a:lstStyle/>
          <a:p>
            <a:pPr algn="ctr"/>
            <a:r>
              <a:rPr lang="fr-FR" b="1" dirty="0"/>
              <a:t>INTRODUCTION</a:t>
            </a:r>
          </a:p>
        </p:txBody>
      </p:sp>
      <p:sp>
        <p:nvSpPr>
          <p:cNvPr id="3" name="Espace réservé du contenu 2">
            <a:extLst>
              <a:ext uri="{FF2B5EF4-FFF2-40B4-BE49-F238E27FC236}">
                <a16:creationId xmlns:a16="http://schemas.microsoft.com/office/drawing/2014/main" xmlns="" id="{3B994D6B-4357-8B83-40AB-453A002F395F}"/>
              </a:ext>
            </a:extLst>
          </p:cNvPr>
          <p:cNvSpPr>
            <a:spLocks noGrp="1"/>
          </p:cNvSpPr>
          <p:nvPr>
            <p:ph idx="1"/>
          </p:nvPr>
        </p:nvSpPr>
        <p:spPr>
          <a:xfrm>
            <a:off x="838200" y="1440611"/>
            <a:ext cx="10515600" cy="4736351"/>
          </a:xfrm>
        </p:spPr>
        <p:txBody>
          <a:bodyPr>
            <a:noAutofit/>
          </a:bodyPr>
          <a:lstStyle/>
          <a:p>
            <a:r>
              <a:rPr lang="fr-FR" sz="1600" b="1" dirty="0"/>
              <a:t>La réponse à un appel à projets   </a:t>
            </a:r>
          </a:p>
          <a:p>
            <a:pPr>
              <a:buFont typeface="Wingdings" panose="05000000000000000000" pitchFamily="2" charset="2"/>
              <a:buChar char="Ø"/>
            </a:pPr>
            <a:r>
              <a:rPr lang="fr-FR" sz="1600" dirty="0" smtClean="0"/>
              <a:t> </a:t>
            </a:r>
            <a:r>
              <a:rPr lang="fr-FR" sz="1600" u="sng" dirty="0"/>
              <a:t>Contexte / </a:t>
            </a:r>
            <a:r>
              <a:rPr lang="fr-FR" sz="1600" u="sng" dirty="0" smtClean="0"/>
              <a:t>Genèse </a:t>
            </a:r>
            <a:r>
              <a:rPr lang="fr-FR" sz="1600" dirty="0" smtClean="0"/>
              <a:t>: appel a candidature de la DIHAL fin 2020 pour la création de 1000 places en IDF pour femmes enceintes ou sortant de maternité (2/3 des besoins nationaux). Réponse positive de la DIHAL et DRIHL fin août 2021. Ouverture du CHU le 27 décembre 2021 pour 124 places (42 familles de 2 à 5 personnes).</a:t>
            </a:r>
            <a:endParaRPr lang="fr-FR" sz="1600" dirty="0"/>
          </a:p>
          <a:p>
            <a:pPr>
              <a:buFont typeface="Wingdings"/>
              <a:buChar char="Ø"/>
            </a:pPr>
            <a:r>
              <a:rPr lang="fr-FR" sz="1600" u="sng" dirty="0" smtClean="0"/>
              <a:t>Objectifs fixés </a:t>
            </a:r>
            <a:r>
              <a:rPr lang="fr-FR" sz="1600" dirty="0" smtClean="0"/>
              <a:t>: </a:t>
            </a:r>
          </a:p>
          <a:p>
            <a:pPr lvl="0"/>
            <a:r>
              <a:rPr lang="fr-FR" sz="1600" b="1" dirty="0"/>
              <a:t>Stabiliser la famille</a:t>
            </a:r>
            <a:r>
              <a:rPr lang="fr-FR" sz="1600" dirty="0"/>
              <a:t> en proposant un accueil inconditionnel et continu en répondant à l’urgence de la situation, et en évitant la séparation des membres d’une même famille par l’accueil de pères et de fratries.</a:t>
            </a:r>
          </a:p>
          <a:p>
            <a:pPr lvl="0"/>
            <a:r>
              <a:rPr lang="fr-FR" sz="1600" b="1" dirty="0"/>
              <a:t>Répondre aux besoins spécifiques des jeunes parents et des nourrissons</a:t>
            </a:r>
            <a:r>
              <a:rPr lang="fr-FR" sz="1600" dirty="0"/>
              <a:t>, soutenir et valoriser la fonction parentale, favoriser l’éveil et le développement social des enfants.</a:t>
            </a:r>
          </a:p>
          <a:p>
            <a:pPr lvl="0"/>
            <a:r>
              <a:rPr lang="fr-FR" sz="1600" b="1" dirty="0"/>
              <a:t>Garantir à chaque ménage hébergé un accompagnement pluridisciplinaire, adapté et individualisé</a:t>
            </a:r>
            <a:r>
              <a:rPr lang="fr-FR" sz="1600" dirty="0"/>
              <a:t> autour du projet de vie, de l’accès au droit, de la santé, de la parentalité, de l’insertion sociale et professionnelle ou de la culture, en lien avec un réseau de partenaires.</a:t>
            </a:r>
          </a:p>
          <a:p>
            <a:endParaRPr lang="fr-FR" sz="1600" b="1" dirty="0" smtClean="0"/>
          </a:p>
          <a:p>
            <a:pPr>
              <a:buFontTx/>
              <a:buChar char="-"/>
            </a:pPr>
            <a:endParaRPr lang="fr-FR" sz="1600" dirty="0"/>
          </a:p>
        </p:txBody>
      </p:sp>
    </p:spTree>
    <p:extLst>
      <p:ext uri="{BB962C8B-B14F-4D97-AF65-F5344CB8AC3E}">
        <p14:creationId xmlns:p14="http://schemas.microsoft.com/office/powerpoint/2010/main" val="354215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48DD259-A151-208A-E41C-7C3B7A732F69}"/>
              </a:ext>
            </a:extLst>
          </p:cNvPr>
          <p:cNvSpPr>
            <a:spLocks noGrp="1"/>
          </p:cNvSpPr>
          <p:nvPr>
            <p:ph type="title"/>
          </p:nvPr>
        </p:nvSpPr>
        <p:spPr>
          <a:xfrm>
            <a:off x="838200" y="681037"/>
            <a:ext cx="10515600" cy="711828"/>
          </a:xfrm>
          <a:solidFill>
            <a:schemeClr val="accent1">
              <a:lumMod val="40000"/>
              <a:lumOff val="60000"/>
            </a:schemeClr>
          </a:solidFill>
        </p:spPr>
        <p:txBody>
          <a:bodyPr>
            <a:normAutofit/>
          </a:bodyPr>
          <a:lstStyle/>
          <a:p>
            <a:pPr algn="ctr"/>
            <a:r>
              <a:rPr lang="fr-FR" b="1" dirty="0"/>
              <a:t>INTRODUCTION</a:t>
            </a:r>
          </a:p>
        </p:txBody>
      </p:sp>
      <p:sp>
        <p:nvSpPr>
          <p:cNvPr id="3" name="Espace réservé du contenu 2">
            <a:extLst>
              <a:ext uri="{FF2B5EF4-FFF2-40B4-BE49-F238E27FC236}">
                <a16:creationId xmlns:a16="http://schemas.microsoft.com/office/drawing/2014/main" xmlns="" id="{3B994D6B-4357-8B83-40AB-453A002F395F}"/>
              </a:ext>
            </a:extLst>
          </p:cNvPr>
          <p:cNvSpPr>
            <a:spLocks noGrp="1"/>
          </p:cNvSpPr>
          <p:nvPr>
            <p:ph idx="1"/>
          </p:nvPr>
        </p:nvSpPr>
        <p:spPr>
          <a:xfrm>
            <a:off x="838200" y="1440611"/>
            <a:ext cx="10515600" cy="4736351"/>
          </a:xfrm>
        </p:spPr>
        <p:txBody>
          <a:bodyPr>
            <a:noAutofit/>
          </a:bodyPr>
          <a:lstStyle/>
          <a:p>
            <a:pPr marL="0" indent="0">
              <a:buNone/>
            </a:pPr>
            <a:endParaRPr lang="fr-FR" sz="1200" b="1" dirty="0" smtClean="0"/>
          </a:p>
          <a:p>
            <a:r>
              <a:rPr lang="fr-FR" sz="1600" b="1" dirty="0" smtClean="0"/>
              <a:t>La </a:t>
            </a:r>
            <a:r>
              <a:rPr lang="fr-FR" sz="1600" b="1" dirty="0"/>
              <a:t>mise en place </a:t>
            </a:r>
            <a:r>
              <a:rPr lang="fr-FR" sz="1600" b="1" dirty="0" smtClean="0"/>
              <a:t>d’un </a:t>
            </a:r>
            <a:r>
              <a:rPr lang="fr-FR" sz="1600" b="1" dirty="0"/>
              <a:t>projet</a:t>
            </a:r>
          </a:p>
          <a:p>
            <a:pPr>
              <a:buFont typeface="Wingdings"/>
              <a:buChar char="Ø"/>
            </a:pPr>
            <a:r>
              <a:rPr lang="fr-FR" sz="1600" dirty="0" smtClean="0"/>
              <a:t>Locaux : </a:t>
            </a:r>
            <a:r>
              <a:rPr lang="fr-FR" sz="1600" dirty="0"/>
              <a:t>Bien que le CHU reste </a:t>
            </a:r>
            <a:r>
              <a:rPr lang="fr-FR" sz="1600" b="1" dirty="0"/>
              <a:t>une structure d’hébergement collective</a:t>
            </a:r>
            <a:r>
              <a:rPr lang="fr-FR" sz="1600" dirty="0"/>
              <a:t> (42 familles accueillies pour 124 résidents), le projet a été pensé pour permettre aux personnes  d’être </a:t>
            </a:r>
            <a:r>
              <a:rPr lang="fr-FR" sz="1600" b="1" dirty="0"/>
              <a:t>hébergées dans des conditions les plus proches possibles de la vie ordinaire</a:t>
            </a:r>
            <a:r>
              <a:rPr lang="fr-FR" sz="1600" dirty="0"/>
              <a:t> et de favoriser, par l’organisation des espaces, l’autonomie dans les actes de la vie quotidienne (cuisines et sanitaires individualisés, possibilité de meubler son espace de vie, entrée et sorties libres, droit de visite et d’hébergement, laverie à disposition</a:t>
            </a:r>
            <a:r>
              <a:rPr lang="fr-FR" sz="1600" dirty="0" smtClean="0"/>
              <a:t>…).</a:t>
            </a:r>
            <a:endParaRPr lang="fr-FR" sz="1600" dirty="0" smtClean="0"/>
          </a:p>
          <a:p>
            <a:pPr>
              <a:buFont typeface="Wingdings"/>
              <a:buChar char="Ø"/>
            </a:pPr>
            <a:r>
              <a:rPr lang="fr-FR" sz="1600" dirty="0" smtClean="0"/>
              <a:t> Spécificité : </a:t>
            </a:r>
            <a:r>
              <a:rPr lang="fr-FR" sz="1600" dirty="0"/>
              <a:t>Les salles d’activités collectives ont été pensées pour </a:t>
            </a:r>
            <a:r>
              <a:rPr lang="fr-FR" sz="1600" b="1" dirty="0"/>
              <a:t>favoriser la modularité et</a:t>
            </a:r>
            <a:r>
              <a:rPr lang="fr-FR" sz="1600" dirty="0"/>
              <a:t> ainsi </a:t>
            </a:r>
            <a:r>
              <a:rPr lang="fr-FR" sz="1600" b="1" dirty="0"/>
              <a:t>s’adapter aux besoins évolutifs des résidents</a:t>
            </a:r>
            <a:r>
              <a:rPr lang="fr-FR" sz="1600" dirty="0"/>
              <a:t> : ergothérapie, soins infirmiers, salle d’éveil et de jeux multi-âges, ciné-débat, peinture, médiation numérique, apprentissage du français, atelier CV, ateliers créatifs pour adultes...). Les salles d’activités seront également ouvertes à d’autres publics afin de favoriser l’ouverture vers l’extérieur et la mixité sociale (Lieu d’Accueil enfants-parents, cours de français langue étrangère</a:t>
            </a:r>
            <a:r>
              <a:rPr lang="fr-FR" sz="1600" dirty="0" smtClean="0"/>
              <a:t>)</a:t>
            </a:r>
          </a:p>
          <a:p>
            <a:pPr>
              <a:buFont typeface="Wingdings" panose="05000000000000000000" pitchFamily="2" charset="2"/>
              <a:buChar char="Ø"/>
            </a:pPr>
            <a:r>
              <a:rPr lang="fr-FR" sz="1600" dirty="0" smtClean="0"/>
              <a:t> </a:t>
            </a:r>
            <a:r>
              <a:rPr lang="fr-FR" sz="1600" dirty="0"/>
              <a:t>Le site doit rester </a:t>
            </a:r>
            <a:r>
              <a:rPr lang="fr-FR" sz="1600" b="1" dirty="0"/>
              <a:t>une structure collective ou semi-collective</a:t>
            </a:r>
            <a:r>
              <a:rPr lang="fr-FR" sz="1600" dirty="0"/>
              <a:t>. Un service d’hébergement en diffus où les équipes médico-sociales ne sont pas présentes sur site ne serait pas adapté au regard des besoins spécifiques (souvent urgents) au suivi de grossesse ou post-natal, d’autant que le public accueilli présente un taux de pathologies médicales bien supérieur à la moyenne. Par ailleurs, la structure a une vocation de </a:t>
            </a:r>
            <a:r>
              <a:rPr lang="fr-FR" sz="1600" b="1" dirty="0"/>
              <a:t>structure-relais</a:t>
            </a:r>
            <a:r>
              <a:rPr lang="fr-FR" sz="1600" dirty="0"/>
              <a:t> (durée de séjour prévisionnelle des ménages de 9 mois), avec des réorientations probables en centre d’hébergement regroupé pour la plupart des </a:t>
            </a:r>
            <a:r>
              <a:rPr lang="fr-FR" sz="1600" dirty="0" err="1"/>
              <a:t>résident.e.s</a:t>
            </a:r>
            <a:r>
              <a:rPr lang="fr-FR" sz="1600" dirty="0"/>
              <a:t>. Il convient donc d’éviter une rupture trop marquée des conditions d’hébergement</a:t>
            </a:r>
            <a:r>
              <a:rPr lang="fr-FR" sz="1600" dirty="0" smtClean="0"/>
              <a:t>.</a:t>
            </a:r>
            <a:endParaRPr lang="fr-FR" sz="1600" dirty="0"/>
          </a:p>
          <a:p>
            <a:pPr>
              <a:buFontTx/>
              <a:buChar char="-"/>
            </a:pPr>
            <a:endParaRPr lang="fr-FR" sz="1200" dirty="0"/>
          </a:p>
        </p:txBody>
      </p:sp>
    </p:spTree>
    <p:extLst>
      <p:ext uri="{BB962C8B-B14F-4D97-AF65-F5344CB8AC3E}">
        <p14:creationId xmlns:p14="http://schemas.microsoft.com/office/powerpoint/2010/main" val="3186632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50E6C65-6BF8-5F45-896D-88EA520E21CC}"/>
              </a:ext>
            </a:extLst>
          </p:cNvPr>
          <p:cNvSpPr>
            <a:spLocks noGrp="1"/>
          </p:cNvSpPr>
          <p:nvPr>
            <p:ph type="title"/>
          </p:nvPr>
        </p:nvSpPr>
        <p:spPr>
          <a:xfrm>
            <a:off x="838200" y="365125"/>
            <a:ext cx="10515600" cy="825721"/>
          </a:xfrm>
          <a:solidFill>
            <a:schemeClr val="accent1">
              <a:lumMod val="40000"/>
              <a:lumOff val="60000"/>
            </a:schemeClr>
          </a:solidFill>
        </p:spPr>
        <p:txBody>
          <a:bodyPr>
            <a:normAutofit/>
          </a:bodyPr>
          <a:lstStyle/>
          <a:p>
            <a:pPr algn="ctr"/>
            <a:r>
              <a:rPr lang="fr-FR" b="1" dirty="0"/>
              <a:t>Des choix RH innovants</a:t>
            </a:r>
          </a:p>
        </p:txBody>
      </p:sp>
      <p:sp>
        <p:nvSpPr>
          <p:cNvPr id="5" name="ZoneTexte 4">
            <a:extLst>
              <a:ext uri="{FF2B5EF4-FFF2-40B4-BE49-F238E27FC236}">
                <a16:creationId xmlns:a16="http://schemas.microsoft.com/office/drawing/2014/main" xmlns="" id="{83CF6087-23EE-1781-0156-66CA48D40A35}"/>
              </a:ext>
            </a:extLst>
          </p:cNvPr>
          <p:cNvSpPr txBox="1"/>
          <p:nvPr/>
        </p:nvSpPr>
        <p:spPr>
          <a:xfrm>
            <a:off x="838200" y="1443841"/>
            <a:ext cx="10515600" cy="5170646"/>
          </a:xfrm>
          <a:prstGeom prst="rect">
            <a:avLst/>
          </a:prstGeom>
          <a:noFill/>
        </p:spPr>
        <p:txBody>
          <a:bodyPr wrap="square">
            <a:spAutoFit/>
          </a:bodyPr>
          <a:lstStyle/>
          <a:p>
            <a:r>
              <a:rPr lang="fr-FR" b="1" dirty="0"/>
              <a:t>Articulation travail social // sanitaire, pour permettre aux cultures professionnelles de se rencontrer et d’accompagner les familles au mieux</a:t>
            </a:r>
          </a:p>
          <a:p>
            <a:r>
              <a:rPr lang="fr-FR" dirty="0"/>
              <a:t>1 IDE </a:t>
            </a:r>
            <a:r>
              <a:rPr lang="fr-FR" dirty="0" smtClean="0"/>
              <a:t>/ </a:t>
            </a:r>
            <a:r>
              <a:rPr lang="fr-FR" dirty="0"/>
              <a:t>2 </a:t>
            </a:r>
            <a:r>
              <a:rPr lang="fr-FR" dirty="0" smtClean="0"/>
              <a:t>AXP </a:t>
            </a:r>
            <a:r>
              <a:rPr lang="fr-FR" dirty="0"/>
              <a:t>/ 2 EJE (dont 1 pourvu)  / 1 psy 80%  et  3 TS </a:t>
            </a:r>
            <a:r>
              <a:rPr lang="fr-FR" dirty="0" smtClean="0"/>
              <a:t>référents de parcours(AS </a:t>
            </a:r>
            <a:r>
              <a:rPr lang="fr-FR" dirty="0"/>
              <a:t>ou 2 éduc spé) / </a:t>
            </a:r>
            <a:r>
              <a:rPr lang="fr-FR" dirty="0" smtClean="0"/>
              <a:t>1CSE / 10 agents d’accueil et 2 agents de maintenance et d’entretien,</a:t>
            </a:r>
          </a:p>
          <a:p>
            <a:endParaRPr lang="fr-FR" dirty="0" smtClean="0"/>
          </a:p>
          <a:p>
            <a:r>
              <a:rPr lang="fr-FR" sz="1600" dirty="0" smtClean="0"/>
              <a:t>Présence continue de 2 agents 7j/7, 24H/24, indispensable pour la sécurité de l’établissement, mais aussi des mères et nourrissons (nombreux appels au 15, départs à la maternité…)</a:t>
            </a:r>
            <a:endParaRPr lang="fr-FR" sz="1600" dirty="0"/>
          </a:p>
          <a:p>
            <a:endParaRPr lang="fr-FR" sz="1600" dirty="0" smtClean="0"/>
          </a:p>
          <a:p>
            <a:r>
              <a:rPr lang="fr-FR" sz="1600" dirty="0" smtClean="0"/>
              <a:t>Tous les professionnels sont formés aux gestes de premier secours et à la sécurité incendie.</a:t>
            </a:r>
            <a:endParaRPr lang="fr-FR" sz="1600" dirty="0"/>
          </a:p>
          <a:p>
            <a:endParaRPr lang="fr-FR" sz="1600" dirty="0"/>
          </a:p>
          <a:p>
            <a:r>
              <a:rPr lang="fr-FR" sz="1600" dirty="0"/>
              <a:t>L’équipe propose un accompagnement proximal, notamment vers le </a:t>
            </a:r>
            <a:r>
              <a:rPr lang="fr-FR" sz="1600" dirty="0" smtClean="0"/>
              <a:t>soin ante et postnatal </a:t>
            </a:r>
            <a:r>
              <a:rPr lang="fr-FR" sz="1600" dirty="0"/>
              <a:t>(souvent </a:t>
            </a:r>
            <a:r>
              <a:rPr lang="fr-FR" sz="1600" dirty="0" smtClean="0"/>
              <a:t>non prioritaire dans un parcours en errance)</a:t>
            </a:r>
            <a:endParaRPr lang="fr-FR" sz="1600" dirty="0"/>
          </a:p>
          <a:p>
            <a:r>
              <a:rPr lang="fr-FR" sz="1600" dirty="0"/>
              <a:t>Pour cela: un lien de confiance; une grande disponibilité; du soutien à la parentalité au quotidien, des ateliers collectifs au sein de la </a:t>
            </a:r>
            <a:r>
              <a:rPr lang="fr-FR" sz="1600" dirty="0" smtClean="0"/>
              <a:t>structure (FLE, culturels, éveil de l’enfant, convivialité, santé, écologie...</a:t>
            </a:r>
            <a:endParaRPr lang="fr-FR" sz="1600" dirty="0"/>
          </a:p>
          <a:p>
            <a:endParaRPr lang="fr-FR" sz="1600" dirty="0"/>
          </a:p>
          <a:p>
            <a:r>
              <a:rPr lang="fr-FR" sz="1600" dirty="0"/>
              <a:t>Des séances d’analyse de pratiques sont </a:t>
            </a:r>
            <a:r>
              <a:rPr lang="fr-FR" sz="1600" dirty="0" smtClean="0"/>
              <a:t>proposées aux travailleurs sociaux et sont prévues pour les AXP et agents d’accueil.</a:t>
            </a:r>
          </a:p>
          <a:p>
            <a:endParaRPr lang="fr-FR" sz="1600" dirty="0"/>
          </a:p>
          <a:p>
            <a:r>
              <a:rPr lang="fr-FR" sz="1600" dirty="0" smtClean="0"/>
              <a:t>Malgré un personnel très diversifié, nécessité de faire appel au réseau de partenaires pour une prise en charge globale (permanences juridiques, médecins de PMI, sages-femmes libérales, service d’HAD, Mairie d’arrondissement et Espace Parisien des Solidarités, associations caritatives, accès à la culture…)</a:t>
            </a:r>
            <a:endParaRPr lang="fr-FR" sz="1600" dirty="0"/>
          </a:p>
        </p:txBody>
      </p:sp>
    </p:spTree>
    <p:extLst>
      <p:ext uri="{BB962C8B-B14F-4D97-AF65-F5344CB8AC3E}">
        <p14:creationId xmlns:p14="http://schemas.microsoft.com/office/powerpoint/2010/main" val="110968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3C88B57-A73C-B5E0-FC3A-1138456D5F29}"/>
              </a:ext>
            </a:extLst>
          </p:cNvPr>
          <p:cNvSpPr>
            <a:spLocks noGrp="1"/>
          </p:cNvSpPr>
          <p:nvPr>
            <p:ph type="title"/>
          </p:nvPr>
        </p:nvSpPr>
        <p:spPr>
          <a:xfrm>
            <a:off x="838199" y="322595"/>
            <a:ext cx="10515600" cy="741214"/>
          </a:xfrm>
          <a:solidFill>
            <a:schemeClr val="accent1">
              <a:lumMod val="40000"/>
              <a:lumOff val="60000"/>
            </a:schemeClr>
          </a:solidFill>
        </p:spPr>
        <p:txBody>
          <a:bodyPr>
            <a:normAutofit/>
          </a:bodyPr>
          <a:lstStyle/>
          <a:p>
            <a:pPr algn="ctr"/>
            <a:r>
              <a:rPr lang="fr-FR" b="1" dirty="0"/>
              <a:t>Description du public</a:t>
            </a:r>
          </a:p>
        </p:txBody>
      </p:sp>
      <p:sp>
        <p:nvSpPr>
          <p:cNvPr id="3" name="Espace réservé du contenu 2">
            <a:extLst>
              <a:ext uri="{FF2B5EF4-FFF2-40B4-BE49-F238E27FC236}">
                <a16:creationId xmlns:a16="http://schemas.microsoft.com/office/drawing/2014/main" xmlns="" id="{8AD1A9E0-208B-2DDC-721E-8A40AFBEA348}"/>
              </a:ext>
            </a:extLst>
          </p:cNvPr>
          <p:cNvSpPr>
            <a:spLocks noGrp="1"/>
          </p:cNvSpPr>
          <p:nvPr>
            <p:ph idx="1"/>
          </p:nvPr>
        </p:nvSpPr>
        <p:spPr>
          <a:xfrm>
            <a:off x="838200" y="1442853"/>
            <a:ext cx="10515600" cy="4351338"/>
          </a:xfrm>
        </p:spPr>
        <p:txBody>
          <a:bodyPr>
            <a:normAutofit fontScale="70000" lnSpcReduction="20000"/>
          </a:bodyPr>
          <a:lstStyle/>
          <a:p>
            <a:r>
              <a:rPr lang="fr-FR" b="1" u="sng" dirty="0" smtClean="0"/>
              <a:t>Orientations/prescripteurs/profil du public</a:t>
            </a:r>
          </a:p>
          <a:p>
            <a:pPr marL="0" indent="0">
              <a:buNone/>
            </a:pPr>
            <a:r>
              <a:rPr lang="fr-FR" dirty="0"/>
              <a:t>Les orientations vers le CHU sont assurées exclusivement par le SIAO. </a:t>
            </a:r>
            <a:r>
              <a:rPr lang="fr-FR" b="1" dirty="0"/>
              <a:t>La moitié provenait de signalement de maternités parisiennes, un quart des accueils de jour et le dernier quart par des CHU/CHRS en décrue ou non adaptés à la composition familiale</a:t>
            </a:r>
            <a:r>
              <a:rPr lang="fr-FR" dirty="0"/>
              <a:t>.</a:t>
            </a:r>
          </a:p>
          <a:p>
            <a:pPr marL="0" indent="0">
              <a:buNone/>
            </a:pPr>
            <a:r>
              <a:rPr lang="fr-FR" dirty="0"/>
              <a:t>Sur les </a:t>
            </a:r>
            <a:r>
              <a:rPr lang="fr-FR" dirty="0" smtClean="0"/>
              <a:t>20 </a:t>
            </a:r>
            <a:r>
              <a:rPr lang="fr-FR" dirty="0"/>
              <a:t>admissions issues de signalements de maternités, nous constations une répartition très équilibrée entre elles, avec une légère prévalence pour celles de Robert Debré et Bichat (20% chacune). A noter une admission d’une patiente de l’hôpital Delafontaine de Saint-Denis et de la maternité privée parisienne des Bluets.</a:t>
            </a:r>
          </a:p>
          <a:p>
            <a:pPr marL="0" indent="0">
              <a:buNone/>
            </a:pPr>
            <a:r>
              <a:rPr lang="fr-FR" dirty="0"/>
              <a:t>Les personnes logées au CHU Agnodice, sont des femmes majeures, seules ou en couple, enceintes ou venant d’accoucher, pouvant être accompagnées d’autres enfants sans limite d’âge. Toutes les familles sont sans domicile stable au moment de leur admission. Une attention particulière est portée à l’accueil de femmes avec pathologies médicales ou grossesse à risques.</a:t>
            </a:r>
          </a:p>
          <a:p>
            <a:pPr marL="0" indent="0">
              <a:buNone/>
            </a:pPr>
            <a:r>
              <a:rPr lang="fr-FR" dirty="0"/>
              <a:t>La provenance géographique des familles est essentiellement d’Afrique Noire Subsaharienne (83%) dont 56% de Côte d’ivoire et 13 % du Sénégal (le reste provenant à part égale du Cameroun, Gambie, Mali, Mauritanie, Nigéria). </a:t>
            </a:r>
            <a:r>
              <a:rPr lang="fr-FR" dirty="0"/>
              <a:t>73 % des résidents ont entre 25 et 40 ans (avec une prédominance sur la tranche d’âge 30/35 ans : 29 %). 16 % ont moins de 25 ans et 11 % plus de 40 ans.</a:t>
            </a:r>
          </a:p>
          <a:p>
            <a:pPr marL="0" indent="0">
              <a:buNone/>
            </a:pPr>
            <a:endParaRPr lang="fr-FR" dirty="0"/>
          </a:p>
          <a:p>
            <a:endParaRPr lang="fr-FR" dirty="0"/>
          </a:p>
        </p:txBody>
      </p:sp>
    </p:spTree>
    <p:extLst>
      <p:ext uri="{BB962C8B-B14F-4D97-AF65-F5344CB8AC3E}">
        <p14:creationId xmlns:p14="http://schemas.microsoft.com/office/powerpoint/2010/main" val="115535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3C88B57-A73C-B5E0-FC3A-1138456D5F29}"/>
              </a:ext>
            </a:extLst>
          </p:cNvPr>
          <p:cNvSpPr>
            <a:spLocks noGrp="1"/>
          </p:cNvSpPr>
          <p:nvPr>
            <p:ph type="title"/>
          </p:nvPr>
        </p:nvSpPr>
        <p:spPr>
          <a:xfrm>
            <a:off x="838199" y="322595"/>
            <a:ext cx="10515600" cy="741214"/>
          </a:xfrm>
          <a:solidFill>
            <a:schemeClr val="accent1">
              <a:lumMod val="40000"/>
              <a:lumOff val="60000"/>
            </a:schemeClr>
          </a:solidFill>
        </p:spPr>
        <p:txBody>
          <a:bodyPr>
            <a:normAutofit/>
          </a:bodyPr>
          <a:lstStyle/>
          <a:p>
            <a:pPr algn="ctr"/>
            <a:r>
              <a:rPr lang="fr-FR" b="1" dirty="0"/>
              <a:t>Description du public</a:t>
            </a:r>
          </a:p>
        </p:txBody>
      </p:sp>
      <p:sp>
        <p:nvSpPr>
          <p:cNvPr id="3" name="Espace réservé du contenu 2">
            <a:extLst>
              <a:ext uri="{FF2B5EF4-FFF2-40B4-BE49-F238E27FC236}">
                <a16:creationId xmlns:a16="http://schemas.microsoft.com/office/drawing/2014/main" xmlns="" id="{8AD1A9E0-208B-2DDC-721E-8A40AFBEA348}"/>
              </a:ext>
            </a:extLst>
          </p:cNvPr>
          <p:cNvSpPr>
            <a:spLocks noGrp="1"/>
          </p:cNvSpPr>
          <p:nvPr>
            <p:ph idx="1"/>
          </p:nvPr>
        </p:nvSpPr>
        <p:spPr>
          <a:xfrm>
            <a:off x="838200" y="1442853"/>
            <a:ext cx="10515600" cy="4351338"/>
          </a:xfrm>
        </p:spPr>
        <p:txBody>
          <a:bodyPr>
            <a:normAutofit fontScale="55000" lnSpcReduction="20000"/>
          </a:bodyPr>
          <a:lstStyle/>
          <a:p>
            <a:r>
              <a:rPr lang="fr-FR" b="1" u="sng" dirty="0" smtClean="0"/>
              <a:t>Impact </a:t>
            </a:r>
            <a:r>
              <a:rPr lang="fr-FR" b="1" u="sng" dirty="0"/>
              <a:t>sur le parcours périnatal </a:t>
            </a:r>
            <a:r>
              <a:rPr lang="fr-FR" dirty="0"/>
              <a:t>:</a:t>
            </a:r>
          </a:p>
          <a:p>
            <a:pPr marL="0" indent="0">
              <a:buNone/>
            </a:pPr>
            <a:r>
              <a:rPr lang="fr-FR" dirty="0"/>
              <a:t>La majorité des personnes accueillies ont connu un parcours migratoire complexe, voire traumatique. </a:t>
            </a:r>
            <a:r>
              <a:rPr lang="fr-FR" dirty="0"/>
              <a:t>Les </a:t>
            </a:r>
            <a:r>
              <a:rPr lang="fr-FR" b="1" dirty="0"/>
              <a:t>cas de détresse psychique</a:t>
            </a:r>
            <a:r>
              <a:rPr lang="fr-FR" dirty="0"/>
              <a:t>, conséquences de parcours migratoires ou d’errance traumatiques, sont identifiables à l’admission pour certaines femmes isolées.</a:t>
            </a:r>
            <a:endParaRPr lang="fr-FR" dirty="0"/>
          </a:p>
          <a:p>
            <a:pPr marL="0" indent="0">
              <a:buNone/>
            </a:pPr>
            <a:r>
              <a:rPr lang="fr-FR" dirty="0"/>
              <a:t>L’absence de solution stable d’hébergement et les logiques de survie ont pu mettre à mal l’organisation du suivi </a:t>
            </a:r>
            <a:r>
              <a:rPr lang="fr-FR" dirty="0" smtClean="0"/>
              <a:t>anténatal et ont eu des conséquences parfois graves au moment de l’accouchement (taux de prématurés très élevés, décès, handicap non détecté…) </a:t>
            </a:r>
          </a:p>
          <a:p>
            <a:pPr marL="0" indent="0">
              <a:buNone/>
            </a:pPr>
            <a:r>
              <a:rPr lang="fr-FR" dirty="0" smtClean="0"/>
              <a:t>Bien que les mères soient le plus souvent non primipares, il a été constaté leur grand désarroi et leur méconnaissance certaine des soins de nursing.</a:t>
            </a:r>
            <a:endParaRPr lang="fr-FR" dirty="0"/>
          </a:p>
          <a:p>
            <a:pPr marL="0" indent="0">
              <a:buNone/>
            </a:pPr>
            <a:endParaRPr lang="fr-FR" dirty="0" smtClean="0"/>
          </a:p>
          <a:p>
            <a:r>
              <a:rPr lang="fr-FR" b="1" u="sng" dirty="0" smtClean="0"/>
              <a:t>Lien mère-enfant</a:t>
            </a:r>
          </a:p>
          <a:p>
            <a:pPr marL="0" indent="0">
              <a:buNone/>
            </a:pPr>
            <a:r>
              <a:rPr lang="fr-FR" dirty="0" smtClean="0"/>
              <a:t>Deux </a:t>
            </a:r>
            <a:r>
              <a:rPr lang="fr-FR" dirty="0"/>
              <a:t>familles ont connu un parcours ASE dans l’enfance ou l’adolescence, mais </a:t>
            </a:r>
            <a:r>
              <a:rPr lang="fr-FR" b="1" dirty="0"/>
              <a:t>seulement 3 situations nécessitent une grande vigilance en termes de protection de l’enfance</a:t>
            </a:r>
            <a:r>
              <a:rPr lang="fr-FR" dirty="0"/>
              <a:t>. L’intervention d’une TISF au domicile, 2 fois par semaine a été mis en place pour trois familles.</a:t>
            </a:r>
          </a:p>
          <a:p>
            <a:pPr marL="0" indent="0">
              <a:buNone/>
            </a:pPr>
            <a:r>
              <a:rPr lang="fr-FR" dirty="0"/>
              <a:t>Cependant, il y a un vrai </a:t>
            </a:r>
            <a:r>
              <a:rPr lang="fr-FR" b="1" dirty="0"/>
              <a:t>travail de fond mené par les équipes autour de la responsabilité parentale</a:t>
            </a:r>
            <a:r>
              <a:rPr lang="fr-FR" dirty="0"/>
              <a:t>, notamment sur la surveillance des enfants, la </a:t>
            </a:r>
            <a:r>
              <a:rPr lang="fr-FR" dirty="0" err="1"/>
              <a:t>parentalisation</a:t>
            </a:r>
            <a:r>
              <a:rPr lang="fr-FR" dirty="0"/>
              <a:t> des adolescents, le suivi scolaire, l’hygiène et l’alimentation.</a:t>
            </a:r>
          </a:p>
          <a:p>
            <a:pPr marL="0" indent="0">
              <a:buNone/>
            </a:pPr>
            <a:endParaRPr lang="fr-FR" dirty="0"/>
          </a:p>
          <a:p>
            <a:r>
              <a:rPr lang="fr-FR" b="1" u="sng" dirty="0" smtClean="0"/>
              <a:t>Autres constats </a:t>
            </a:r>
            <a:r>
              <a:rPr lang="fr-FR" dirty="0" smtClean="0"/>
              <a:t>: très grande précarité financière (notamment pour les familles monoparentales), isolement</a:t>
            </a:r>
            <a:r>
              <a:rPr lang="fr-FR" dirty="0"/>
              <a:t>, perte de repères, enfants </a:t>
            </a:r>
            <a:r>
              <a:rPr lang="fr-FR" dirty="0" smtClean="0"/>
              <a:t>H24 et perspectives de régularisation souvent longues</a:t>
            </a:r>
            <a:endParaRPr lang="fr-FR" dirty="0"/>
          </a:p>
          <a:p>
            <a:endParaRPr lang="fr-FR" dirty="0"/>
          </a:p>
        </p:txBody>
      </p:sp>
    </p:spTree>
    <p:extLst>
      <p:ext uri="{BB962C8B-B14F-4D97-AF65-F5344CB8AC3E}">
        <p14:creationId xmlns:p14="http://schemas.microsoft.com/office/powerpoint/2010/main" val="1656165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E6D296B-AE2B-DC89-82FB-5DDBA508504A}"/>
              </a:ext>
            </a:extLst>
          </p:cNvPr>
          <p:cNvSpPr>
            <a:spLocks noGrp="1"/>
          </p:cNvSpPr>
          <p:nvPr>
            <p:ph type="title"/>
          </p:nvPr>
        </p:nvSpPr>
        <p:spPr>
          <a:xfrm>
            <a:off x="990600" y="3329616"/>
            <a:ext cx="10515600" cy="591805"/>
          </a:xfrm>
          <a:solidFill>
            <a:schemeClr val="accent1">
              <a:lumMod val="40000"/>
              <a:lumOff val="60000"/>
            </a:schemeClr>
          </a:solidFill>
        </p:spPr>
        <p:txBody>
          <a:bodyPr>
            <a:noAutofit/>
          </a:bodyPr>
          <a:lstStyle/>
          <a:p>
            <a:pPr algn="ctr">
              <a:lnSpc>
                <a:spcPct val="100000"/>
              </a:lnSpc>
            </a:pPr>
            <a:r>
              <a:rPr lang="fr-FR" b="1" dirty="0"/>
              <a:t>Défis</a:t>
            </a:r>
          </a:p>
        </p:txBody>
      </p:sp>
      <p:sp>
        <p:nvSpPr>
          <p:cNvPr id="3" name="Espace réservé du contenu 2">
            <a:extLst>
              <a:ext uri="{FF2B5EF4-FFF2-40B4-BE49-F238E27FC236}">
                <a16:creationId xmlns:a16="http://schemas.microsoft.com/office/drawing/2014/main" xmlns="" id="{3347EB4B-B18F-F57E-D9F2-C73C87FDEFE6}"/>
              </a:ext>
            </a:extLst>
          </p:cNvPr>
          <p:cNvSpPr>
            <a:spLocks noGrp="1"/>
          </p:cNvSpPr>
          <p:nvPr>
            <p:ph idx="1"/>
          </p:nvPr>
        </p:nvSpPr>
        <p:spPr>
          <a:xfrm>
            <a:off x="990600" y="1293205"/>
            <a:ext cx="10515600" cy="1852538"/>
          </a:xfrm>
        </p:spPr>
        <p:txBody>
          <a:bodyPr>
            <a:normAutofit fontScale="55000" lnSpcReduction="20000"/>
          </a:bodyPr>
          <a:lstStyle/>
          <a:p>
            <a:pPr marL="0" indent="0">
              <a:buNone/>
            </a:pPr>
            <a:r>
              <a:rPr lang="fr-FR" dirty="0" smtClean="0"/>
              <a:t>Ouverture du site dans un délai contraint  : 4 mois. </a:t>
            </a:r>
            <a:r>
              <a:rPr lang="fr-FR" dirty="0" smtClean="0">
                <a:sym typeface="Wingdings" panose="05000000000000000000" pitchFamily="2" charset="2"/>
              </a:rPr>
              <a:t> Utilisation d’un site d’habitation intercalaire</a:t>
            </a:r>
            <a:endParaRPr lang="fr-FR" dirty="0" smtClean="0"/>
          </a:p>
          <a:p>
            <a:pPr marL="0" indent="0">
              <a:buNone/>
            </a:pPr>
            <a:r>
              <a:rPr lang="fr-FR" dirty="0" smtClean="0"/>
              <a:t>Maternités </a:t>
            </a:r>
            <a:r>
              <a:rPr lang="fr-FR" dirty="0"/>
              <a:t>ne prennent en charge les familles qu’une fois </a:t>
            </a:r>
            <a:r>
              <a:rPr lang="fr-FR" dirty="0" smtClean="0"/>
              <a:t>stabilisées </a:t>
            </a:r>
            <a:r>
              <a:rPr lang="fr-FR" dirty="0" smtClean="0">
                <a:sym typeface="Wingdings" panose="05000000000000000000" pitchFamily="2" charset="2"/>
              </a:rPr>
              <a:t></a:t>
            </a:r>
            <a:r>
              <a:rPr lang="fr-FR" dirty="0" smtClean="0"/>
              <a:t> difficultés </a:t>
            </a:r>
            <a:r>
              <a:rPr lang="fr-FR" dirty="0"/>
              <a:t>à inscrire les femmes en </a:t>
            </a:r>
            <a:r>
              <a:rPr lang="fr-FR" dirty="0" smtClean="0"/>
              <a:t>maternité antérieurement à l’admission au CHU.</a:t>
            </a:r>
          </a:p>
          <a:p>
            <a:pPr marL="0" indent="0">
              <a:buNone/>
            </a:pPr>
            <a:r>
              <a:rPr lang="fr-FR" dirty="0" smtClean="0"/>
              <a:t>Complexité des démarches pour l’obtention de l’AME.</a:t>
            </a:r>
          </a:p>
          <a:p>
            <a:pPr marL="0" indent="0">
              <a:buNone/>
            </a:pPr>
            <a:r>
              <a:rPr lang="fr-FR" dirty="0" smtClean="0"/>
              <a:t>Difficultés à obtenir des rdv avec la médecine de ville.</a:t>
            </a:r>
            <a:endParaRPr lang="fr-FR" dirty="0"/>
          </a:p>
          <a:p>
            <a:pPr marL="0" indent="0">
              <a:buNone/>
            </a:pPr>
            <a:r>
              <a:rPr lang="fr-FR" dirty="0" smtClean="0"/>
              <a:t>Sorties </a:t>
            </a:r>
            <a:r>
              <a:rPr lang="fr-FR" dirty="0"/>
              <a:t>du dispositif : </a:t>
            </a:r>
            <a:r>
              <a:rPr lang="fr-FR" dirty="0" smtClean="0"/>
              <a:t>rendues difficiles en raison du pourcentage important de familles en situation administrative précaire.</a:t>
            </a:r>
            <a:endParaRPr lang="fr-FR" dirty="0"/>
          </a:p>
          <a:p>
            <a:pPr marL="0" indent="0">
              <a:buNone/>
            </a:pPr>
            <a:endParaRPr lang="fr-FR" dirty="0"/>
          </a:p>
        </p:txBody>
      </p:sp>
      <p:sp>
        <p:nvSpPr>
          <p:cNvPr id="4" name="Titre 1">
            <a:extLst>
              <a:ext uri="{FF2B5EF4-FFF2-40B4-BE49-F238E27FC236}">
                <a16:creationId xmlns:a16="http://schemas.microsoft.com/office/drawing/2014/main" xmlns="" id="{86B830AD-5BE3-61F6-491E-BFF861B84204}"/>
              </a:ext>
            </a:extLst>
          </p:cNvPr>
          <p:cNvSpPr txBox="1">
            <a:spLocks/>
          </p:cNvSpPr>
          <p:nvPr/>
        </p:nvSpPr>
        <p:spPr>
          <a:xfrm>
            <a:off x="990600" y="517525"/>
            <a:ext cx="10515600" cy="591805"/>
          </a:xfrm>
          <a:prstGeom prst="rect">
            <a:avLst/>
          </a:prstGeom>
          <a:solidFill>
            <a:schemeClr val="accent1">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fr-FR" b="1" dirty="0"/>
              <a:t>Difficultés</a:t>
            </a:r>
          </a:p>
        </p:txBody>
      </p:sp>
      <p:sp>
        <p:nvSpPr>
          <p:cNvPr id="6" name="ZoneTexte 5">
            <a:extLst>
              <a:ext uri="{FF2B5EF4-FFF2-40B4-BE49-F238E27FC236}">
                <a16:creationId xmlns:a16="http://schemas.microsoft.com/office/drawing/2014/main" xmlns="" id="{71332760-7845-A02D-8814-7E30E5042690}"/>
              </a:ext>
            </a:extLst>
          </p:cNvPr>
          <p:cNvSpPr txBox="1"/>
          <p:nvPr/>
        </p:nvSpPr>
        <p:spPr>
          <a:xfrm>
            <a:off x="990600" y="4105295"/>
            <a:ext cx="10515600" cy="1815882"/>
          </a:xfrm>
          <a:prstGeom prst="rect">
            <a:avLst/>
          </a:prstGeom>
          <a:noFill/>
        </p:spPr>
        <p:txBody>
          <a:bodyPr wrap="square">
            <a:spAutoFit/>
          </a:bodyPr>
          <a:lstStyle/>
          <a:p>
            <a:r>
              <a:rPr lang="fr-FR" sz="1400" dirty="0" smtClean="0"/>
              <a:t>Efficacité du protocole signé le 1</a:t>
            </a:r>
            <a:r>
              <a:rPr lang="fr-FR" sz="1400" baseline="30000" dirty="0" smtClean="0"/>
              <a:t>er</a:t>
            </a:r>
            <a:r>
              <a:rPr lang="fr-FR" sz="1400" dirty="0" smtClean="0"/>
              <a:t> novembre 2022 avec l’Etat et le Samu social pour garantir une fluidité du dispositif afin de pouvoir désengorger les maternités parisiennes,</a:t>
            </a:r>
          </a:p>
          <a:p>
            <a:endParaRPr lang="fr-FR" sz="1400" dirty="0" smtClean="0"/>
          </a:p>
          <a:p>
            <a:r>
              <a:rPr lang="fr-FR" sz="1400" dirty="0" smtClean="0"/>
              <a:t>Articulation </a:t>
            </a:r>
            <a:r>
              <a:rPr lang="fr-FR" sz="1400" dirty="0"/>
              <a:t>au sein des équipes issues de cultures professionnelles différentes</a:t>
            </a:r>
          </a:p>
          <a:p>
            <a:endParaRPr lang="fr-FR" sz="1400" dirty="0"/>
          </a:p>
          <a:p>
            <a:r>
              <a:rPr lang="fr-FR" sz="1400" dirty="0"/>
              <a:t>Posture professionnelle et distance, dans un lieu de vie </a:t>
            </a:r>
          </a:p>
          <a:p>
            <a:endParaRPr lang="fr-FR" sz="1400" dirty="0"/>
          </a:p>
          <a:p>
            <a:r>
              <a:rPr lang="fr-FR" sz="1400" dirty="0"/>
              <a:t>Prochain site à </a:t>
            </a:r>
            <a:r>
              <a:rPr lang="fr-FR" sz="1400" dirty="0" smtClean="0"/>
              <a:t>trouver d’ici 2024</a:t>
            </a:r>
            <a:endParaRPr lang="fr-FR" sz="1400" dirty="0"/>
          </a:p>
        </p:txBody>
      </p:sp>
    </p:spTree>
    <p:extLst>
      <p:ext uri="{BB962C8B-B14F-4D97-AF65-F5344CB8AC3E}">
        <p14:creationId xmlns:p14="http://schemas.microsoft.com/office/powerpoint/2010/main" val="2536528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73477DA-A64B-506F-F901-22000A6E3A42}"/>
              </a:ext>
            </a:extLst>
          </p:cNvPr>
          <p:cNvSpPr>
            <a:spLocks noGrp="1"/>
          </p:cNvSpPr>
          <p:nvPr>
            <p:ph type="title"/>
          </p:nvPr>
        </p:nvSpPr>
        <p:spPr>
          <a:xfrm>
            <a:off x="838200" y="365126"/>
            <a:ext cx="10515600" cy="602438"/>
          </a:xfrm>
          <a:solidFill>
            <a:schemeClr val="accent5"/>
          </a:solidFill>
        </p:spPr>
        <p:txBody>
          <a:bodyPr>
            <a:noAutofit/>
          </a:bodyPr>
          <a:lstStyle/>
          <a:p>
            <a:pPr algn="ctr">
              <a:lnSpc>
                <a:spcPct val="100000"/>
              </a:lnSpc>
            </a:pPr>
            <a:r>
              <a:rPr lang="fr-FR" b="1" dirty="0"/>
              <a:t>Le travail en réseau autour des familles</a:t>
            </a:r>
          </a:p>
        </p:txBody>
      </p:sp>
      <p:sp>
        <p:nvSpPr>
          <p:cNvPr id="3" name="Espace réservé du contenu 2">
            <a:extLst>
              <a:ext uri="{FF2B5EF4-FFF2-40B4-BE49-F238E27FC236}">
                <a16:creationId xmlns:a16="http://schemas.microsoft.com/office/drawing/2014/main" xmlns="" id="{139249E9-9469-6A8D-11B6-8998F317A559}"/>
              </a:ext>
            </a:extLst>
          </p:cNvPr>
          <p:cNvSpPr>
            <a:spLocks noGrp="1"/>
          </p:cNvSpPr>
          <p:nvPr>
            <p:ph idx="1"/>
          </p:nvPr>
        </p:nvSpPr>
        <p:spPr>
          <a:xfrm>
            <a:off x="838200" y="1329070"/>
            <a:ext cx="10515600" cy="4847893"/>
          </a:xfrm>
        </p:spPr>
        <p:txBody>
          <a:bodyPr>
            <a:normAutofit/>
          </a:bodyPr>
          <a:lstStyle/>
          <a:p>
            <a:pPr marL="0" indent="0">
              <a:buNone/>
            </a:pPr>
            <a:r>
              <a:rPr lang="fr-FR" sz="1400" b="1" dirty="0"/>
              <a:t>L</a:t>
            </a:r>
            <a:r>
              <a:rPr lang="fr-FR" sz="1400" b="1" dirty="0" smtClean="0"/>
              <a:t>a </a:t>
            </a:r>
            <a:r>
              <a:rPr lang="fr-FR" sz="1400" b="1" dirty="0"/>
              <a:t>dimension </a:t>
            </a:r>
            <a:r>
              <a:rPr lang="fr-FR" sz="1400" b="1" dirty="0" err="1"/>
              <a:t>pluriprofessionnnelle</a:t>
            </a:r>
            <a:r>
              <a:rPr lang="fr-FR" sz="1400" b="1" dirty="0"/>
              <a:t> inédite pour un centre d’hébergement favorise une approche globale des problématiques du public accueilli et la création d’un partenariat diversifié de qualité</a:t>
            </a:r>
            <a:r>
              <a:rPr lang="fr-FR" sz="1400" dirty="0"/>
              <a:t>. </a:t>
            </a:r>
            <a:endParaRPr lang="fr-FR" sz="1400" dirty="0"/>
          </a:p>
          <a:p>
            <a:r>
              <a:rPr lang="fr-FR" sz="1400" dirty="0" smtClean="0"/>
              <a:t>HAD</a:t>
            </a:r>
            <a:endParaRPr lang="fr-FR" sz="1400" dirty="0"/>
          </a:p>
          <a:p>
            <a:r>
              <a:rPr lang="fr-FR" sz="1400" dirty="0"/>
              <a:t>SFL / MG</a:t>
            </a:r>
          </a:p>
          <a:p>
            <a:r>
              <a:rPr lang="fr-FR" sz="1400" dirty="0"/>
              <a:t>PMI</a:t>
            </a:r>
          </a:p>
          <a:p>
            <a:r>
              <a:rPr lang="fr-FR" sz="1400" dirty="0"/>
              <a:t>Lien avec les hôpitaux (staffs MPS)</a:t>
            </a:r>
          </a:p>
          <a:p>
            <a:r>
              <a:rPr lang="fr-FR" sz="1400" dirty="0"/>
              <a:t>CPTS 5 : pas de réponse à ce jour</a:t>
            </a:r>
          </a:p>
          <a:p>
            <a:r>
              <a:rPr lang="fr-FR" sz="1400" dirty="0"/>
              <a:t>Centre de santé Edison + centre de la Mutualité</a:t>
            </a:r>
          </a:p>
          <a:p>
            <a:r>
              <a:rPr lang="fr-FR" sz="1400" dirty="0"/>
              <a:t>Centre </a:t>
            </a:r>
            <a:r>
              <a:rPr lang="fr-FR" sz="1400" dirty="0" err="1"/>
              <a:t>Collière</a:t>
            </a:r>
            <a:r>
              <a:rPr lang="fr-FR" sz="1400" dirty="0"/>
              <a:t> rue des 4 </a:t>
            </a:r>
            <a:r>
              <a:rPr lang="fr-FR" sz="1400" dirty="0" err="1"/>
              <a:t>fages</a:t>
            </a:r>
            <a:r>
              <a:rPr lang="fr-FR" sz="1400" dirty="0"/>
              <a:t> (pédiatre, MG)</a:t>
            </a:r>
          </a:p>
          <a:p>
            <a:r>
              <a:rPr lang="fr-FR" sz="1400" dirty="0"/>
              <a:t>Crèches pour places en halte-garderie (temps partiel)</a:t>
            </a:r>
          </a:p>
          <a:p>
            <a:r>
              <a:rPr lang="fr-FR" sz="1400" dirty="0"/>
              <a:t>Mise en place d’ateliers </a:t>
            </a:r>
            <a:r>
              <a:rPr lang="fr-FR" sz="1400" dirty="0" err="1"/>
              <a:t>childspace</a:t>
            </a:r>
            <a:r>
              <a:rPr lang="fr-FR" sz="1400" dirty="0"/>
              <a:t> par une neuropédiatre</a:t>
            </a:r>
          </a:p>
          <a:p>
            <a:r>
              <a:rPr lang="fr-FR" sz="1400" dirty="0"/>
              <a:t>Formations en périnatalité pour </a:t>
            </a:r>
            <a:r>
              <a:rPr lang="fr-FR" sz="1400" dirty="0" smtClean="0"/>
              <a:t>l’équipe</a:t>
            </a:r>
          </a:p>
          <a:p>
            <a:pPr marL="0" indent="0">
              <a:buNone/>
            </a:pPr>
            <a:r>
              <a:rPr lang="fr-FR" sz="1600" dirty="0" smtClean="0"/>
              <a:t>Le projet du CHU Agnodice a été présenté et préparé en amont de son ouverture pour favoriser l’accès au droit commun </a:t>
            </a:r>
            <a:r>
              <a:rPr lang="fr-FR" sz="1600" dirty="0"/>
              <a:t>des résidents. Des réunions sont organisées régulièrement avec ces partenaires afin de garantir la pérennité d’une coopération efficace.</a:t>
            </a:r>
            <a:endParaRPr lang="fr-FR" sz="1600" dirty="0"/>
          </a:p>
          <a:p>
            <a:endParaRPr lang="fr-FR" dirty="0"/>
          </a:p>
        </p:txBody>
      </p:sp>
    </p:spTree>
    <p:extLst>
      <p:ext uri="{BB962C8B-B14F-4D97-AF65-F5344CB8AC3E}">
        <p14:creationId xmlns:p14="http://schemas.microsoft.com/office/powerpoint/2010/main" val="2012381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CD70D81-C01C-0652-DD82-12023C042F6A}"/>
              </a:ext>
            </a:extLst>
          </p:cNvPr>
          <p:cNvSpPr>
            <a:spLocks noGrp="1"/>
          </p:cNvSpPr>
          <p:nvPr>
            <p:ph idx="1"/>
          </p:nvPr>
        </p:nvSpPr>
        <p:spPr>
          <a:xfrm>
            <a:off x="668079" y="741104"/>
            <a:ext cx="10515600" cy="3020013"/>
          </a:xfrm>
        </p:spPr>
        <p:txBody>
          <a:bodyPr>
            <a:normAutofit/>
          </a:bodyPr>
          <a:lstStyle/>
          <a:p>
            <a:pPr marL="0" indent="0">
              <a:buNone/>
            </a:pPr>
            <a:r>
              <a:rPr lang="fr-FR" dirty="0" smtClean="0"/>
              <a:t>Trophées </a:t>
            </a:r>
            <a:r>
              <a:rPr lang="fr-FR" dirty="0"/>
              <a:t>Paris Innove 2022</a:t>
            </a:r>
          </a:p>
          <a:p>
            <a:pPr marL="0" indent="0">
              <a:buNone/>
            </a:pPr>
            <a:r>
              <a:rPr lang="fr-FR" dirty="0"/>
              <a:t>Appui du RSPP sur l’aspect innovant de l’articulation sanitaire / social</a:t>
            </a:r>
          </a:p>
        </p:txBody>
      </p:sp>
    </p:spTree>
    <p:extLst>
      <p:ext uri="{BB962C8B-B14F-4D97-AF65-F5344CB8AC3E}">
        <p14:creationId xmlns:p14="http://schemas.microsoft.com/office/powerpoint/2010/main" val="12666707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1330</Words>
  <Application>Microsoft Office PowerPoint</Application>
  <PresentationFormat>Personnalisé</PresentationFormat>
  <Paragraphs>77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 Faire réseau » Exemple du Centre d’hébergement Agnodice</vt:lpstr>
      <vt:lpstr>INTRODUCTION</vt:lpstr>
      <vt:lpstr>INTRODUCTION</vt:lpstr>
      <vt:lpstr>Des choix RH innovants</vt:lpstr>
      <vt:lpstr>Description du public</vt:lpstr>
      <vt:lpstr>Description du public</vt:lpstr>
      <vt:lpstr>Défis</vt:lpstr>
      <vt:lpstr>Le travail en réseau autour des familles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Céline VICREY</dc:creator>
  <cp:lastModifiedBy>Tasbasan Laurent</cp:lastModifiedBy>
  <cp:revision>13</cp:revision>
  <dcterms:created xsi:type="dcterms:W3CDTF">2022-09-22T07:18:40Z</dcterms:created>
  <dcterms:modified xsi:type="dcterms:W3CDTF">2022-11-14T15:47:47Z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-1036504561</vt:i4>
  </property>
  <property fmtid="{D5CDD505-2E9C-101B-9397-08002B2CF9AE}" pid="3" name="_NewReviewCycle">
    <vt:lpwstr/>
  </property>
  <property fmtid="{D5CDD505-2E9C-101B-9397-08002B2CF9AE}" pid="4" name="_EmailSubject">
    <vt:lpwstr>Journée des RSP - 24 Novembre 2022 _ Intervention </vt:lpwstr>
  </property>
  <property fmtid="{D5CDD505-2E9C-101B-9397-08002B2CF9AE}" pid="5" name="_AuthorEmail">
    <vt:lpwstr>Laurent.Tasbasan.casvp@paris.fr</vt:lpwstr>
  </property>
  <property fmtid="{D5CDD505-2E9C-101B-9397-08002B2CF9AE}" pid="6" name="_AuthorEmailDisplayName">
    <vt:lpwstr>Tasbasan Laurent</vt:lpwstr>
  </property>
</Properties>
</file>